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63" r:id="rId4"/>
    <p:sldId id="261" r:id="rId5"/>
    <p:sldId id="262" r:id="rId6"/>
    <p:sldId id="259" r:id="rId7"/>
    <p:sldId id="264" r:id="rId8"/>
    <p:sldId id="265" r:id="rId9"/>
    <p:sldId id="258" r:id="rId10"/>
    <p:sldId id="268" r:id="rId11"/>
    <p:sldId id="269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09600" y="1981200"/>
            <a:ext cx="109728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276600"/>
            <a:ext cx="10972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按一下以編輯母片子標題樣式</a:t>
            </a:r>
            <a:endParaRPr lang="en-US" altLang="en-US"/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93386810-1429-43DB-9BC0-8F070ACB5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16078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8507E7A4-4D10-4EC2-B124-E983B5723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77398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404816"/>
            <a:ext cx="2844800" cy="51577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404816"/>
            <a:ext cx="8331200" cy="515778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F8BE4206-5798-4B11-9EF8-4A0D9D0C4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3177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4436" y="228604"/>
            <a:ext cx="11523133" cy="8239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34437" y="1195392"/>
            <a:ext cx="5659967" cy="46815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3" y="1195392"/>
            <a:ext cx="5659967" cy="46815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F5122E4C-123C-4EEC-B7C2-E1A9A4A72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36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標題，兩項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4436" y="228604"/>
            <a:ext cx="11523133" cy="8239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34437" y="1195391"/>
            <a:ext cx="5659967" cy="22637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334437" y="3611564"/>
            <a:ext cx="5659967" cy="22653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3"/>
          </p:nvPr>
        </p:nvSpPr>
        <p:spPr>
          <a:xfrm>
            <a:off x="6197603" y="1195392"/>
            <a:ext cx="5659967" cy="46815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6D9D7CB5-D33F-42EE-82CB-5CFED640F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383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6DC03-A39C-4550-B734-07AC126B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F9C6D87F-BC28-4936-A537-A565319FD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96646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67"/>
            </a:lvl1pPr>
            <a:lvl2pPr>
              <a:defRPr sz="2133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638E84F7-6DDD-4B4A-8988-A4AF16C94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84340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800"/>
            </a:lvl2pPr>
            <a:lvl3pPr marL="914354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2" indent="0">
              <a:buNone/>
              <a:defRPr sz="1400"/>
            </a:lvl7pPr>
            <a:lvl8pPr marL="3200240" indent="0">
              <a:buNone/>
              <a:defRPr sz="1400"/>
            </a:lvl8pPr>
            <a:lvl9pPr marL="3657418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86D7F827-9632-46B5-87E0-D7C395E56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7675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196978"/>
            <a:ext cx="5588000" cy="4365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8"/>
            <a:ext cx="5588000" cy="4365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D418BA64-A6D2-47A6-A0F6-E22ECD24B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00686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7EE58D3-E9BB-4391-8407-9087284DE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6148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25929282-F562-404D-A852-E1BB5FE21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8723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8E76EB59-7045-48AD-8DAF-ED564C4ED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4806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ECD7766B-D7E6-4919-AD48-87CA8756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36036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AE3762E0-DFEE-4E08-B1C2-0B59EACDB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1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D4FE17E-964B-463A-8FAC-E40D2866B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53110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188642"/>
            <a:ext cx="113792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Place Slide Title Here</a:t>
            </a:r>
          </a:p>
        </p:txBody>
      </p:sp>
      <p:sp>
        <p:nvSpPr>
          <p:cNvPr id="5632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124744"/>
            <a:ext cx="11379200" cy="504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en-US" dirty="0"/>
          </a:p>
        </p:txBody>
      </p:sp>
      <p:sp>
        <p:nvSpPr>
          <p:cNvPr id="7" name="Text Box 74">
            <a:extLst>
              <a:ext uri="{FF2B5EF4-FFF2-40B4-BE49-F238E27FC236}">
                <a16:creationId xmlns:a16="http://schemas.microsoft.com/office/drawing/2014/main" id="{EF370DCA-BCA4-4F44-8687-233EF018E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09400" y="6334125"/>
            <a:ext cx="497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C7C76ED-7038-4468-B089-F63E04F6F154}" type="slidenum">
              <a:rPr lang="zh-TW" altLang="en-US" sz="2000" smtClean="0">
                <a:solidFill>
                  <a:schemeClr val="bg1"/>
                </a:solidFill>
                <a:latin typeface="+mn-lt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TW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660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標楷體" pitchFamily="65" charset="-120"/>
        </a:defRPr>
      </a:lvl9pPr>
    </p:titleStyle>
    <p:bodyStyle>
      <a:lvl1pPr marL="174617" indent="-174617" algn="l" rtl="0" eaLnBrk="1" fontAlgn="base" hangingPunct="1">
        <a:spcBef>
          <a:spcPts val="740"/>
        </a:spcBef>
        <a:spcAft>
          <a:spcPts val="740"/>
        </a:spcAft>
        <a:buClr>
          <a:schemeClr val="tx2"/>
        </a:buClr>
        <a:buFont typeface="Wingdings" pitchFamily="2" charset="2"/>
        <a:buChar char="n"/>
        <a:defRPr sz="2667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07974" indent="-217477" algn="l" rtl="0" eaLnBrk="1" fontAlgn="base" hangingPunct="1">
        <a:spcBef>
          <a:spcPts val="740"/>
        </a:spcBef>
        <a:spcAft>
          <a:spcPts val="740"/>
        </a:spcAft>
        <a:buClr>
          <a:schemeClr val="tx2"/>
        </a:buClr>
        <a:buFont typeface="Wingdings" pitchFamily="2" charset="2"/>
        <a:buChar char="p"/>
        <a:defRPr sz="2133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857208" indent="-176205" algn="l" rtl="0" eaLnBrk="1" fontAlgn="base" hangingPunct="1">
        <a:spcBef>
          <a:spcPts val="740"/>
        </a:spcBef>
        <a:spcAft>
          <a:spcPts val="740"/>
        </a:spcAft>
        <a:buClr>
          <a:schemeClr val="tx2"/>
        </a:buClr>
        <a:buFont typeface="Wingdings" pitchFamily="2" charset="2"/>
        <a:buChar char="p"/>
        <a:defRPr sz="1867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206441" indent="-234939" algn="l" rtl="0" eaLnBrk="1" fontAlgn="base" hangingPunct="1">
        <a:spcBef>
          <a:spcPts val="740"/>
        </a:spcBef>
        <a:spcAft>
          <a:spcPts val="740"/>
        </a:spcAft>
        <a:buClr>
          <a:schemeClr val="tx2"/>
        </a:buClr>
        <a:buFont typeface="Wingdings" pitchFamily="2" charset="2"/>
        <a:buChar char="p"/>
        <a:defRPr sz="1867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1482651" indent="-161917" algn="l" rtl="0" eaLnBrk="1" fontAlgn="base" hangingPunct="1">
        <a:spcBef>
          <a:spcPts val="740"/>
        </a:spcBef>
        <a:spcAft>
          <a:spcPts val="740"/>
        </a:spcAft>
        <a:buClr>
          <a:schemeClr val="tx2"/>
        </a:buClr>
        <a:buFont typeface="Wingdings" pitchFamily="2" charset="2"/>
        <a:buChar char="p"/>
        <a:defRPr sz="1867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1939829" indent="-161917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</a:defRPr>
      </a:lvl6pPr>
      <a:lvl7pPr marL="2397005" indent="-161917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</a:defRPr>
      </a:lvl7pPr>
      <a:lvl8pPr marL="2854183" indent="-161917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</a:defRPr>
      </a:lvl8pPr>
      <a:lvl9pPr marL="3311360" indent="-161917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F2D30-52CD-4A91-97A4-28997CAE2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中央大學白色能源屋</a:t>
            </a:r>
            <a:br>
              <a:rPr lang="en-US" altLang="zh-TW" dirty="0"/>
            </a:br>
            <a:r>
              <a:rPr lang="zh-TW" altLang="en-US" dirty="0"/>
              <a:t>資料分析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F78E20-2B13-4879-83A4-734B61D12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2020/11/10</a:t>
            </a:r>
          </a:p>
          <a:p>
            <a:endParaRPr lang="en-US" altLang="zh-TW" dirty="0"/>
          </a:p>
          <a:p>
            <a:r>
              <a:rPr lang="zh-TW" altLang="en-US" dirty="0"/>
              <a:t>楊雅婷、張家凱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566386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CDD5A-B860-41B0-8CCE-D6578072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ANN</a:t>
            </a:r>
            <a:r>
              <a:rPr lang="zh-TW" altLang="en-US" dirty="0"/>
              <a:t>結果與發展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9FEF40-4052-4228-8A7A-11129D478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已完成：</a:t>
            </a:r>
            <a:endParaRPr lang="en-US" altLang="zh-TW" dirty="0"/>
          </a:p>
          <a:p>
            <a:pPr lvl="1"/>
            <a:r>
              <a:rPr lang="zh-TW" altLang="en-US" dirty="0"/>
              <a:t>以白色能源屋的八個環境參數，建立可預測太陽能發電量之</a:t>
            </a:r>
            <a:r>
              <a:rPr lang="en-US" altLang="zh-TW" dirty="0"/>
              <a:t> ANN</a:t>
            </a:r>
            <a:r>
              <a:rPr lang="zh-TW" altLang="en-US" dirty="0"/>
              <a:t>模型</a:t>
            </a:r>
            <a:endParaRPr lang="en-US" altLang="zh-TW" dirty="0"/>
          </a:p>
          <a:p>
            <a:pPr lvl="1"/>
            <a:r>
              <a:rPr lang="zh-TW" altLang="en-US" dirty="0"/>
              <a:t>只要輸入白色能源屋之環境參數，即可估算太陽能發電量</a:t>
            </a:r>
            <a:endParaRPr lang="en-US" altLang="zh-TW" dirty="0"/>
          </a:p>
          <a:p>
            <a:r>
              <a:rPr lang="zh-TW" altLang="en-US" dirty="0"/>
              <a:t>未來模型發展</a:t>
            </a:r>
            <a:endParaRPr lang="en-US" altLang="zh-TW" dirty="0"/>
          </a:p>
          <a:p>
            <a:pPr lvl="1"/>
            <a:r>
              <a:rPr lang="zh-TW" altLang="en-US" dirty="0"/>
              <a:t>以網路爬蟲自動取得觀測資料</a:t>
            </a:r>
            <a:r>
              <a:rPr lang="en-US" altLang="zh-TW" dirty="0"/>
              <a:t>(</a:t>
            </a:r>
            <a:r>
              <a:rPr lang="zh-TW" altLang="en-US" dirty="0"/>
              <a:t>如下頁圖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全台</a:t>
            </a:r>
            <a:r>
              <a:rPr lang="en-US" altLang="zh-TW" dirty="0"/>
              <a:t>33</a:t>
            </a:r>
            <a:r>
              <a:rPr lang="zh-TW" altLang="en-US" dirty="0"/>
              <a:t>個中央氣象局地面氣象站之觀測資料，可估計當地的太陽能發電量</a:t>
            </a:r>
            <a:endParaRPr lang="en-US" altLang="zh-TW" dirty="0"/>
          </a:p>
          <a:p>
            <a:pPr lvl="1"/>
            <a:r>
              <a:rPr lang="zh-TW" altLang="en-US" dirty="0"/>
              <a:t>預估完成時間：</a:t>
            </a:r>
            <a:r>
              <a:rPr lang="en-US" altLang="zh-TW"/>
              <a:t>11/30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7103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56ED3-45AD-479B-BAB0-1D189012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A71A9-4EEB-402D-A77D-EACF2908C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E861FF-ED1C-4D2D-B3AA-38EB06B73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6" r="6666" b="5693"/>
          <a:stretch/>
        </p:blipFill>
        <p:spPr>
          <a:xfrm>
            <a:off x="229747" y="371522"/>
            <a:ext cx="11732506" cy="56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6769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0B8C-B99A-40BC-B54B-B9BB0790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12CD90-469F-4191-A5FC-F021B2F2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數據收集似乎有些不穩定，造成資料清洗困難，並影響</a:t>
            </a:r>
            <a:r>
              <a:rPr lang="en-US" altLang="zh-TW" dirty="0"/>
              <a:t>ANN</a:t>
            </a:r>
            <a:r>
              <a:rPr lang="zh-TW" altLang="en-US" dirty="0"/>
              <a:t>模型</a:t>
            </a:r>
            <a:endParaRPr lang="en-US" altLang="zh-TW" dirty="0"/>
          </a:p>
          <a:p>
            <a:r>
              <a:rPr lang="zh-TW" altLang="en-US" dirty="0"/>
              <a:t>確實可以使用環境參數做發電量預測，目前預測正確率為</a:t>
            </a:r>
            <a:r>
              <a:rPr lang="en-US" altLang="zh-TW" dirty="0"/>
              <a:t>84%</a:t>
            </a:r>
          </a:p>
          <a:p>
            <a:r>
              <a:rPr lang="zh-TW" altLang="en-US" dirty="0"/>
              <a:t>隨著資料收集的穩定性，可望增加</a:t>
            </a:r>
            <a:r>
              <a:rPr lang="en-US" altLang="zh-TW" dirty="0"/>
              <a:t>ANN</a:t>
            </a:r>
            <a:r>
              <a:rPr lang="zh-TW" altLang="en-US" dirty="0"/>
              <a:t>模型的正確率</a:t>
            </a:r>
            <a:endParaRPr lang="en-US" altLang="zh-TW" dirty="0"/>
          </a:p>
          <a:p>
            <a:r>
              <a:rPr lang="zh-TW" altLang="en-US" dirty="0"/>
              <a:t>未來若能即時讀取白色能源屋的環境數據，便可以即時計算預估發電量</a:t>
            </a:r>
            <a:endParaRPr lang="en-US" altLang="zh-TW" dirty="0"/>
          </a:p>
          <a:p>
            <a:r>
              <a:rPr lang="zh-TW" altLang="en-US" dirty="0"/>
              <a:t>搭配網路爬蟲，可應用於預測在台灣各地建置太陽能板之效益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70913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AAB09-5A57-4361-8031-8BD7E0B3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14C2AA-8A88-4B06-A4B5-4A2A5DBAD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三個因素分析：日輻射量、室外溫度、發電量 </a:t>
            </a:r>
            <a:r>
              <a:rPr lang="en-US" altLang="zh-TW" dirty="0"/>
              <a:t>(2 inputs, 1 output)</a:t>
            </a:r>
          </a:p>
          <a:p>
            <a:r>
              <a:rPr lang="zh-TW" altLang="en-US" dirty="0"/>
              <a:t>日輻射量與發電量在不同時間區間作圖</a:t>
            </a:r>
            <a:endParaRPr lang="en-US" altLang="zh-TW" dirty="0"/>
          </a:p>
          <a:p>
            <a:r>
              <a:rPr lang="zh-TW" altLang="en-US" dirty="0"/>
              <a:t>所有因素分析</a:t>
            </a:r>
            <a:r>
              <a:rPr lang="en-US" altLang="zh-TW" dirty="0"/>
              <a:t>(8</a:t>
            </a:r>
            <a:r>
              <a:rPr lang="zh-TW" altLang="en-US" dirty="0"/>
              <a:t> </a:t>
            </a:r>
            <a:r>
              <a:rPr lang="en-US" altLang="zh-TW" dirty="0"/>
              <a:t>inputs, 1 output)</a:t>
            </a:r>
          </a:p>
          <a:p>
            <a:r>
              <a:rPr lang="en-US" altLang="zh-TW" dirty="0"/>
              <a:t>ANN</a:t>
            </a:r>
            <a:r>
              <a:rPr lang="zh-TW" altLang="en-US" dirty="0"/>
              <a:t>結果與發展</a:t>
            </a:r>
            <a:endParaRPr lang="en-US" altLang="zh-TW" dirty="0"/>
          </a:p>
          <a:p>
            <a:r>
              <a:rPr lang="zh-TW" altLang="en-US" dirty="0"/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8243307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1D9901-ED0B-455B-894A-264DAED3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日輻射量、室外溫度、發電量 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B2BBA8-61A2-491B-99D1-37EA5026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先從影響發電量的兩個因素分析其數據</a:t>
            </a:r>
            <a:endParaRPr lang="en-US" altLang="zh-TW" dirty="0"/>
          </a:p>
          <a:p>
            <a:r>
              <a:rPr lang="zh-TW" altLang="en-US" dirty="0"/>
              <a:t>部分儀器讀取錯誤，如：溫度小於</a:t>
            </a:r>
            <a:r>
              <a:rPr lang="en-US" altLang="zh-TW" dirty="0"/>
              <a:t>0</a:t>
            </a:r>
            <a:r>
              <a:rPr lang="en-US" altLang="zh-TW" baseline="30000" dirty="0"/>
              <a:t>o</a:t>
            </a:r>
            <a:r>
              <a:rPr lang="en-US" altLang="zh-TW" dirty="0"/>
              <a:t>C</a:t>
            </a:r>
            <a:r>
              <a:rPr lang="zh-TW" altLang="en-US" dirty="0"/>
              <a:t>、溫度大於</a:t>
            </a:r>
            <a:r>
              <a:rPr lang="en-US" altLang="zh-TW" dirty="0"/>
              <a:t>100</a:t>
            </a:r>
            <a:r>
              <a:rPr lang="en-US" altLang="zh-TW" baseline="30000" dirty="0"/>
              <a:t>o</a:t>
            </a:r>
            <a:r>
              <a:rPr lang="en-US" altLang="zh-TW" dirty="0"/>
              <a:t>C</a:t>
            </a:r>
            <a:r>
              <a:rPr lang="zh-TW" altLang="en-US" dirty="0"/>
              <a:t>、發電量達</a:t>
            </a:r>
            <a:r>
              <a:rPr lang="en-US" altLang="zh-TW" dirty="0"/>
              <a:t>32768W</a:t>
            </a:r>
            <a:r>
              <a:rPr lang="zh-TW" altLang="en-US" dirty="0"/>
              <a:t>，這些錯誤資料必須清除</a:t>
            </a:r>
            <a:endParaRPr lang="en-US" altLang="zh-TW" dirty="0"/>
          </a:p>
          <a:p>
            <a:r>
              <a:rPr lang="zh-TW" altLang="en-US" dirty="0"/>
              <a:t>日輻射量的數據變動很大，經詢問學生，受樹葉或雲朵遮蔽影響。為了補償高頻信號，必須每隔</a:t>
            </a:r>
            <a:r>
              <a:rPr lang="en-US" altLang="zh-TW" dirty="0"/>
              <a:t>360</a:t>
            </a:r>
            <a:r>
              <a:rPr lang="zh-TW" altLang="en-US" dirty="0"/>
              <a:t>秒做一次數據平均，才能得到低頻的數據，了解日輻射量在一天中的變化趨勢</a:t>
            </a:r>
            <a:endParaRPr lang="en-US" altLang="zh-TW" dirty="0"/>
          </a:p>
          <a:p>
            <a:r>
              <a:rPr lang="zh-TW" altLang="en-US" dirty="0"/>
              <a:t>若分析</a:t>
            </a:r>
            <a:r>
              <a:rPr lang="en-US" altLang="zh-TW" dirty="0"/>
              <a:t>2019/10/10-2020/10/10</a:t>
            </a:r>
            <a:r>
              <a:rPr lang="zh-TW" altLang="en-US" dirty="0"/>
              <a:t>，數據變化很大，為了先簡化問題，所以先取</a:t>
            </a:r>
            <a:r>
              <a:rPr lang="en-US" altLang="zh-TW" dirty="0"/>
              <a:t>2020/8/10-2020/10/10</a:t>
            </a:r>
            <a:r>
              <a:rPr lang="zh-TW" altLang="en-US" dirty="0"/>
              <a:t>來做後續</a:t>
            </a:r>
            <a:r>
              <a:rPr lang="en-US" altLang="zh-TW" dirty="0"/>
              <a:t>ANN</a:t>
            </a:r>
            <a:r>
              <a:rPr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71783099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698A7-4B6A-497A-AAD5-B80A5F3A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日輻射 </a:t>
            </a:r>
            <a:r>
              <a:rPr lang="en-US" altLang="zh-TW" dirty="0" err="1"/>
              <a:t>v.s</a:t>
            </a:r>
            <a:r>
              <a:rPr lang="en-US" altLang="zh-TW" dirty="0"/>
              <a:t>.</a:t>
            </a:r>
            <a:r>
              <a:rPr lang="zh-TW" altLang="en-US" dirty="0"/>
              <a:t> 發電量 </a:t>
            </a:r>
            <a:r>
              <a:rPr lang="en-US" altLang="zh-TW" dirty="0"/>
              <a:t>(</a:t>
            </a:r>
            <a:r>
              <a:rPr lang="zh-TW" altLang="en-US" dirty="0"/>
              <a:t>影片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(2019/10/1-2020/10/1)</a:t>
            </a:r>
            <a:endParaRPr lang="zh-TW" altLang="en-US" dirty="0"/>
          </a:p>
        </p:txBody>
      </p:sp>
      <p:pic>
        <p:nvPicPr>
          <p:cNvPr id="4" name="日照_發電量">
            <a:hlinkClick r:id="" action="ppaction://media"/>
            <a:extLst>
              <a:ext uri="{FF2B5EF4-FFF2-40B4-BE49-F238E27FC236}">
                <a16:creationId xmlns:a16="http://schemas.microsoft.com/office/drawing/2014/main" id="{57AB4C40-D421-4165-B14C-C65C69D9C5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3000" y="906463"/>
            <a:ext cx="7567613" cy="5045075"/>
          </a:xfrm>
        </p:spPr>
      </p:pic>
    </p:spTree>
    <p:extLst>
      <p:ext uri="{BB962C8B-B14F-4D97-AF65-F5344CB8AC3E}">
        <p14:creationId xmlns:p14="http://schemas.microsoft.com/office/powerpoint/2010/main" val="1600493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9385F5-D0FA-4F91-AFB6-79431C41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日輻射 </a:t>
            </a:r>
            <a:r>
              <a:rPr lang="en-US" altLang="zh-TW" dirty="0" err="1"/>
              <a:t>v.s</a:t>
            </a:r>
            <a:r>
              <a:rPr lang="en-US" altLang="zh-TW" dirty="0"/>
              <a:t>.</a:t>
            </a:r>
            <a:r>
              <a:rPr lang="zh-TW" altLang="en-US" dirty="0"/>
              <a:t> 發電量 探討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7B7B22-A445-4B35-A334-73BCF58F1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982432"/>
            <a:ext cx="5145087" cy="3430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97B89C3-6A35-44D2-8EAE-B6094D04BCF4}"/>
              </a:ext>
            </a:extLst>
          </p:cNvPr>
          <p:cNvSpPr txBox="1"/>
          <p:nvPr/>
        </p:nvSpPr>
        <p:spPr>
          <a:xfrm>
            <a:off x="717550" y="4472335"/>
            <a:ext cx="5159375" cy="3820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2020/5/25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：日輻射量與發電量呈線性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7E7896-F993-42D0-B751-97B42C2A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981075"/>
            <a:ext cx="5145087" cy="3430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1B710B5-8165-4DBF-9791-5F894890C789}"/>
              </a:ext>
            </a:extLst>
          </p:cNvPr>
          <p:cNvSpPr txBox="1"/>
          <p:nvPr/>
        </p:nvSpPr>
        <p:spPr>
          <a:xfrm>
            <a:off x="6407150" y="4472335"/>
            <a:ext cx="5159375" cy="3820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2020/6/3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：日輻射量與發電量曲線圖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999C8F-ECB3-4AD6-A4E9-FCDE2896DCB4}"/>
              </a:ext>
            </a:extLst>
          </p:cNvPr>
          <p:cNvSpPr txBox="1"/>
          <p:nvPr/>
        </p:nvSpPr>
        <p:spPr>
          <a:xfrm>
            <a:off x="731838" y="5196235"/>
            <a:ext cx="1083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MPPT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嘗試追蹤最大發電量，發電量並非單純僅受日輻射量影響，還有其他外在因素。按照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MPPT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的運作原理，另一個影響發電量的因素為太陽能板的溫度。可透過室外溫度與日輻射量推估太陽能板溫度。</a:t>
            </a:r>
          </a:p>
        </p:txBody>
      </p:sp>
    </p:spTree>
    <p:extLst>
      <p:ext uri="{BB962C8B-B14F-4D97-AF65-F5344CB8AC3E}">
        <p14:creationId xmlns:p14="http://schemas.microsoft.com/office/powerpoint/2010/main" val="44952522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BD95AF-656B-4678-96D3-30E422E2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14609"/>
            <a:ext cx="11379200" cy="647700"/>
          </a:xfrm>
        </p:spPr>
        <p:txBody>
          <a:bodyPr/>
          <a:lstStyle/>
          <a:p>
            <a:r>
              <a:rPr lang="en-US" altLang="zh-TW" dirty="0"/>
              <a:t>2019/10/1-2020/10/1(</a:t>
            </a:r>
            <a:r>
              <a:rPr lang="zh-TW" altLang="en-US" dirty="0"/>
              <a:t>影片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溫度_發電量">
            <a:hlinkClick r:id="" action="ppaction://media"/>
            <a:extLst>
              <a:ext uri="{FF2B5EF4-FFF2-40B4-BE49-F238E27FC236}">
                <a16:creationId xmlns:a16="http://schemas.microsoft.com/office/drawing/2014/main" id="{6B3738C0-FDCB-4F0E-8CDD-C55A0217A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5913" y="1371600"/>
            <a:ext cx="5880100" cy="3919538"/>
          </a:xfrm>
        </p:spPr>
      </p:pic>
      <p:pic>
        <p:nvPicPr>
          <p:cNvPr id="5" name="日照_溫度">
            <a:hlinkClick r:id="" action="ppaction://media"/>
            <a:extLst>
              <a:ext uri="{FF2B5EF4-FFF2-40B4-BE49-F238E27FC236}">
                <a16:creationId xmlns:a16="http://schemas.microsoft.com/office/drawing/2014/main" id="{4276E0A0-A0A1-4421-811E-EB54DC9E67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 bwMode="auto">
          <a:xfrm>
            <a:off x="6197600" y="1370825"/>
            <a:ext cx="5881899" cy="392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2D8E57F-2F7C-4AD3-ADD4-600030455F91}"/>
              </a:ext>
            </a:extLst>
          </p:cNvPr>
          <p:cNvSpPr txBox="1"/>
          <p:nvPr/>
        </p:nvSpPr>
        <p:spPr>
          <a:xfrm>
            <a:off x="6509649" y="1106268"/>
            <a:ext cx="52578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日輻射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v.s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室外溫度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7FD8877-9EEB-4C8B-A823-E4B2B19607DD}"/>
              </a:ext>
            </a:extLst>
          </p:cNvPr>
          <p:cNvSpPr txBox="1"/>
          <p:nvPr/>
        </p:nvSpPr>
        <p:spPr>
          <a:xfrm>
            <a:off x="627750" y="1106268"/>
            <a:ext cx="52578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室外溫度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v.s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發電量 </a:t>
            </a:r>
          </a:p>
        </p:txBody>
      </p:sp>
    </p:spTree>
    <p:extLst>
      <p:ext uri="{BB962C8B-B14F-4D97-AF65-F5344CB8AC3E}">
        <p14:creationId xmlns:p14="http://schemas.microsoft.com/office/powerpoint/2010/main" val="18717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6928D-B0DF-4963-8802-4E4644D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不同日期區間 日輻射量與發電量圖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A3D16E-5A70-4551-B3F6-37B2EDA1D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4" y="1552575"/>
            <a:ext cx="4800736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24A1F9D-81F4-4193-91C7-49961A640322}"/>
              </a:ext>
            </a:extLst>
          </p:cNvPr>
          <p:cNvSpPr txBox="1"/>
          <p:nvPr/>
        </p:nvSpPr>
        <p:spPr>
          <a:xfrm>
            <a:off x="6170612" y="1095120"/>
            <a:ext cx="480073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2019/10/10-2020/10/10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3E4F0A-072B-44CA-8A22-7192022BA3B3}"/>
              </a:ext>
            </a:extLst>
          </p:cNvPr>
          <p:cNvSpPr txBox="1"/>
          <p:nvPr/>
        </p:nvSpPr>
        <p:spPr>
          <a:xfrm>
            <a:off x="663574" y="1095120"/>
            <a:ext cx="480073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2020/8/10-2020/10/10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643FF9-3497-4FF5-8B28-623F5B726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1567656"/>
            <a:ext cx="4800736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968BB60-E636-474B-81FD-AF8A44A288CF}"/>
              </a:ext>
            </a:extLst>
          </p:cNvPr>
          <p:cNvSpPr txBox="1"/>
          <p:nvPr/>
        </p:nvSpPr>
        <p:spPr>
          <a:xfrm>
            <a:off x="731838" y="5196235"/>
            <a:ext cx="1083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左右兩圖可看出太陽能板的發電物理特性，但右側有些不合常理的曲線資料。先取用作測的日期區間資料做後續分析，右側的成因待之後實際看到量測儀器與了解量測方式後，再做改善建議。</a:t>
            </a:r>
          </a:p>
        </p:txBody>
      </p:sp>
    </p:spTree>
    <p:extLst>
      <p:ext uri="{BB962C8B-B14F-4D97-AF65-F5344CB8AC3E}">
        <p14:creationId xmlns:p14="http://schemas.microsoft.com/office/powerpoint/2010/main" val="44937588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6A431D-5FA1-4597-B6FC-9F02B49C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所有因素分析</a:t>
            </a:r>
            <a:r>
              <a:rPr lang="en-US" altLang="zh-TW" dirty="0"/>
              <a:t>(8</a:t>
            </a:r>
            <a:r>
              <a:rPr lang="zh-TW" altLang="en-US" dirty="0"/>
              <a:t> </a:t>
            </a:r>
            <a:r>
              <a:rPr lang="en-US" altLang="zh-TW" dirty="0"/>
              <a:t>inputs, 1 output)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8646BE-8C7D-4213-8E9E-290BEAFF4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76325"/>
            <a:ext cx="11379200" cy="5095875"/>
          </a:xfrm>
        </p:spPr>
        <p:txBody>
          <a:bodyPr/>
          <a:lstStyle/>
          <a:p>
            <a:r>
              <a:rPr lang="zh-TW" altLang="en-US" dirty="0"/>
              <a:t>資料矩陣 </a:t>
            </a:r>
            <a:r>
              <a:rPr lang="en-US" altLang="zh-TW" dirty="0"/>
              <a:t>(</a:t>
            </a:r>
            <a:r>
              <a:rPr lang="zh-TW" altLang="en-US" dirty="0"/>
              <a:t>如下頁圖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8 inputs</a:t>
            </a:r>
            <a:r>
              <a:rPr lang="zh-TW" altLang="en-US" dirty="0"/>
              <a:t>：氣壓</a:t>
            </a:r>
            <a:r>
              <a:rPr lang="en-US" altLang="zh-TW" dirty="0"/>
              <a:t>(</a:t>
            </a:r>
            <a:r>
              <a:rPr lang="en-US" altLang="zh-TW" dirty="0" err="1"/>
              <a:t>baro</a:t>
            </a:r>
            <a:r>
              <a:rPr lang="en-US" altLang="zh-TW" dirty="0"/>
              <a:t>)</a:t>
            </a:r>
            <a:r>
              <a:rPr lang="zh-TW" altLang="en-US" dirty="0"/>
              <a:t>、日雨量、室內外溫溼度、風速、日輻射量</a:t>
            </a:r>
            <a:endParaRPr lang="en-US" altLang="zh-TW" dirty="0"/>
          </a:p>
          <a:p>
            <a:pPr lvl="1"/>
            <a:r>
              <a:rPr lang="en-US" altLang="zh-TW" dirty="0"/>
              <a:t>1 output</a:t>
            </a:r>
            <a:r>
              <a:rPr lang="zh-TW" altLang="en-US" dirty="0"/>
              <a:t>：發電量</a:t>
            </a:r>
            <a:r>
              <a:rPr lang="en-US" altLang="zh-TW" dirty="0"/>
              <a:t>(MPPT)</a:t>
            </a:r>
          </a:p>
          <a:p>
            <a:r>
              <a:rPr lang="en-US" altLang="zh-TW" dirty="0"/>
              <a:t>ANN</a:t>
            </a:r>
            <a:r>
              <a:rPr lang="zh-TW" altLang="en-US" dirty="0"/>
              <a:t> 模型</a:t>
            </a:r>
            <a:r>
              <a:rPr lang="en-US" altLang="zh-TW" dirty="0"/>
              <a:t>(</a:t>
            </a:r>
            <a:r>
              <a:rPr lang="zh-TW" altLang="en-US" dirty="0"/>
              <a:t>如右圖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預測結果 </a:t>
            </a:r>
            <a:r>
              <a:rPr lang="en-US" altLang="zh-TW" dirty="0"/>
              <a:t>(</a:t>
            </a:r>
            <a:r>
              <a:rPr lang="zh-TW" altLang="en-US" dirty="0"/>
              <a:t>目前準確度約 </a:t>
            </a:r>
            <a:r>
              <a:rPr lang="en-US" altLang="zh-TW" dirty="0"/>
              <a:t>84%)</a:t>
            </a:r>
            <a:endParaRPr lang="zh-TW" altLang="en-US" dirty="0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00B86BCF-B9DE-4A86-B270-05A41CB8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172" t="14176" r="14531" b="17433"/>
          <a:stretch/>
        </p:blipFill>
        <p:spPr>
          <a:xfrm>
            <a:off x="5148417" y="2383108"/>
            <a:ext cx="6399120" cy="40290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1901C31-810B-4FE5-B704-A183F8CD312B}"/>
              </a:ext>
            </a:extLst>
          </p:cNvPr>
          <p:cNvSpPr txBox="1"/>
          <p:nvPr/>
        </p:nvSpPr>
        <p:spPr>
          <a:xfrm>
            <a:off x="4363760" y="410699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77E151-D0D5-4A24-AB4F-9B3C56CAD07E}"/>
              </a:ext>
            </a:extLst>
          </p:cNvPr>
          <p:cNvSpPr txBox="1"/>
          <p:nvPr/>
        </p:nvSpPr>
        <p:spPr>
          <a:xfrm>
            <a:off x="11097197" y="410699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542425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B5580D-7588-4B40-9214-27E22745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04BDC48-683B-4FC7-B895-815DB17AD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9886" r="8001" b="6976"/>
          <a:stretch/>
        </p:blipFill>
        <p:spPr>
          <a:xfrm>
            <a:off x="0" y="-17540"/>
            <a:ext cx="12192000" cy="6875540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0A6FA8F-2211-4467-8995-C1F6FC1012D2}"/>
              </a:ext>
            </a:extLst>
          </p:cNvPr>
          <p:cNvSpPr txBox="1"/>
          <p:nvPr/>
        </p:nvSpPr>
        <p:spPr>
          <a:xfrm>
            <a:off x="0" y="188642"/>
            <a:ext cx="369332" cy="4001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時間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61D9F8-ADD1-40BD-A8D4-83DC35D976DD}"/>
              </a:ext>
            </a:extLst>
          </p:cNvPr>
          <p:cNvSpPr txBox="1"/>
          <p:nvPr/>
        </p:nvSpPr>
        <p:spPr>
          <a:xfrm>
            <a:off x="1068615" y="65308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15648750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LabVIEW360">
  <a:themeElements>
    <a:clrScheme name="自訂 1">
      <a:dk1>
        <a:srgbClr val="000000"/>
      </a:dk1>
      <a:lt1>
        <a:srgbClr val="FFFFFF"/>
      </a:lt1>
      <a:dk2>
        <a:srgbClr val="A2BBDA"/>
      </a:dk2>
      <a:lt2>
        <a:srgbClr val="B5BABD"/>
      </a:lt2>
      <a:accent1>
        <a:srgbClr val="5E89BE"/>
      </a:accent1>
      <a:accent2>
        <a:srgbClr val="A2BBDA"/>
      </a:accent2>
      <a:accent3>
        <a:srgbClr val="FFFFFF"/>
      </a:accent3>
      <a:accent4>
        <a:srgbClr val="000000"/>
      </a:accent4>
      <a:accent5>
        <a:srgbClr val="D6D7C6"/>
      </a:accent5>
      <a:accent6>
        <a:srgbClr val="4D5320"/>
      </a:accent6>
      <a:hlink>
        <a:srgbClr val="ECB105"/>
      </a:hlink>
      <a:folHlink>
        <a:srgbClr val="7B465F"/>
      </a:folHlink>
    </a:clrScheme>
    <a:fontScheme name="1_NI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1_NI 1">
        <a:dk1>
          <a:srgbClr val="000000"/>
        </a:dk1>
        <a:lt1>
          <a:srgbClr val="FFFFFF"/>
        </a:lt1>
        <a:dk2>
          <a:srgbClr val="A2BBDA"/>
        </a:dk2>
        <a:lt2>
          <a:srgbClr val="B5BABD"/>
        </a:lt2>
        <a:accent1>
          <a:srgbClr val="B3B58F"/>
        </a:accent1>
        <a:accent2>
          <a:srgbClr val="565D24"/>
        </a:accent2>
        <a:accent3>
          <a:srgbClr val="FFFFFF"/>
        </a:accent3>
        <a:accent4>
          <a:srgbClr val="000000"/>
        </a:accent4>
        <a:accent5>
          <a:srgbClr val="D6D7C6"/>
        </a:accent5>
        <a:accent6>
          <a:srgbClr val="4D5320"/>
        </a:accent6>
        <a:hlink>
          <a:srgbClr val="ECB105"/>
        </a:hlink>
        <a:folHlink>
          <a:srgbClr val="7B46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II_Labs.potx" id="{82007122-AEF1-4476-A34B-7AC9B6FB07AE}" vid="{5A3676B6-F213-4BEF-B1D1-310B068AE0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LabVIEW360</Template>
  <TotalTime>227</TotalTime>
  <Words>593</Words>
  <Application>Microsoft Office PowerPoint</Application>
  <PresentationFormat>寬螢幕</PresentationFormat>
  <Paragraphs>51</Paragraphs>
  <Slides>12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標楷體</vt:lpstr>
      <vt:lpstr>Arial</vt:lpstr>
      <vt:lpstr>Wingdings</vt:lpstr>
      <vt:lpstr>2_LabVIEW360</vt:lpstr>
      <vt:lpstr>中央大學白色能源屋 資料分析</vt:lpstr>
      <vt:lpstr>Outline</vt:lpstr>
      <vt:lpstr>日輻射量、室外溫度、發電量 分析</vt:lpstr>
      <vt:lpstr>日輻射 v.s. 發電量 (影片) (2019/10/1-2020/10/1)</vt:lpstr>
      <vt:lpstr>日輻射 v.s. 發電量 探討</vt:lpstr>
      <vt:lpstr>2019/10/1-2020/10/1(影片)</vt:lpstr>
      <vt:lpstr>不同日期區間 日輻射量與發電量圖</vt:lpstr>
      <vt:lpstr>所有因素分析(8 inputs, 1 output)</vt:lpstr>
      <vt:lpstr>PowerPoint 簡報</vt:lpstr>
      <vt:lpstr>ANN結果與發展</vt:lpstr>
      <vt:lpstr>PowerPoint 簡報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中央大學白色能源屋 資料分析</dc:title>
  <dc:creator>ytyangjoy@gmail.com</dc:creator>
  <cp:lastModifiedBy>ytyangjoy@gmail.com</cp:lastModifiedBy>
  <cp:revision>26</cp:revision>
  <dcterms:created xsi:type="dcterms:W3CDTF">2020-11-06T03:45:34Z</dcterms:created>
  <dcterms:modified xsi:type="dcterms:W3CDTF">2021-03-03T14:23:47Z</dcterms:modified>
</cp:coreProperties>
</file>